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3" y="3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27E9BD-79FB-45AA-B58F-637BAD7F2FC6}" type="datetimeFigureOut">
              <a:rPr lang="zh-TW" altLang="en-US" smtClean="0"/>
              <a:pPr/>
              <a:t>2016/10/13</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8E0491-EEA5-4C69-A330-958439CB94AD}" type="slidenum">
              <a:rPr lang="zh-TW" altLang="en-US" smtClean="0"/>
              <a:pPr/>
              <a:t>‹#›</a:t>
            </a:fld>
            <a:endParaRPr lang="zh-TW" altLang="en-US"/>
          </a:p>
        </p:txBody>
      </p:sp>
    </p:spTree>
    <p:extLst>
      <p:ext uri="{BB962C8B-B14F-4D97-AF65-F5344CB8AC3E}">
        <p14:creationId xmlns:p14="http://schemas.microsoft.com/office/powerpoint/2010/main" val="1254868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E0224941-462A-40D6-9442-178D86A676B7}" type="datetime1">
              <a:rPr lang="en-GB" altLang="zh-TW" smtClean="0"/>
              <a:pPr/>
              <a:t>13/10/2016</a:t>
            </a:fld>
            <a:endParaRPr lang="en-GB"/>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195929-5969-4307-BFAB-FDEB63B141C5}" type="slidenum">
              <a:rPr lang="en-GB" smtClean="0"/>
              <a:pPr/>
              <a:t>‹#›</a:t>
            </a:fld>
            <a:endParaRPr lang="en-GB"/>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2DAC95-E53E-4DB0-ADF0-74EA05407E15}" type="datetime1">
              <a:rPr lang="en-GB" altLang="zh-TW" smtClean="0"/>
              <a:pPr/>
              <a:t>13/10/2016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2195929-5969-4307-BFAB-FDEB63B141C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D98705-D0A8-46AC-9990-FAD02723F24C}" type="datetime1">
              <a:rPr lang="en-GB" altLang="zh-TW" smtClean="0"/>
              <a:pPr/>
              <a:t>13/10/2016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2195929-5969-4307-BFAB-FDEB63B141C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6C7F16-046B-4902-8EC7-DA3B731D5403}" type="datetime1">
              <a:rPr lang="en-GB" altLang="zh-TW" smtClean="0"/>
              <a:pPr/>
              <a:t>13/10/2016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2195929-5969-4307-BFAB-FDEB63B141C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EF7F372-7FB2-431F-89DC-55E072048EF4}" type="datetime1">
              <a:rPr lang="en-GB" altLang="zh-TW" smtClean="0"/>
              <a:pPr/>
              <a:t>13/10/2016</a:t>
            </a:fld>
            <a:endParaRPr lang="en-GB"/>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195929-5969-4307-BFAB-FDEB63B141C5}" type="slidenum">
              <a:rPr lang="en-GB" smtClean="0"/>
              <a:pPr/>
              <a:t>‹#›</a:t>
            </a:fld>
            <a:endParaRPr lang="en-GB"/>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E8BE33-A391-4C5E-83B7-08E10C5353F1}" type="datetime1">
              <a:rPr lang="en-GB" altLang="zh-TW" smtClean="0"/>
              <a:pPr/>
              <a:t>13/10/2016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a:xfrm>
            <a:off x="8641080" y="6514568"/>
            <a:ext cx="464288" cy="274320"/>
          </a:xfrm>
        </p:spPr>
        <p:txBody>
          <a:bodyPr/>
          <a:lstStyle>
            <a:extLst/>
          </a:lstStyle>
          <a:p>
            <a:fld id="{72195929-5969-4307-BFAB-FDEB63B141C5}" type="slidenum">
              <a:rPr lang="en-GB" smtClean="0"/>
              <a:pPr/>
              <a:t>‹#›</a:t>
            </a:fld>
            <a:endParaRPr lang="en-GB"/>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526D577-56CB-4847-A1E8-CCCEBE18FE7D}" type="datetime1">
              <a:rPr lang="en-GB" altLang="zh-TW" smtClean="0"/>
              <a:pPr/>
              <a:t>13/10/2016</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a:xfrm>
            <a:off x="8641080" y="6514568"/>
            <a:ext cx="464288" cy="274320"/>
          </a:xfrm>
        </p:spPr>
        <p:txBody>
          <a:bodyPr/>
          <a:lstStyle>
            <a:extLst/>
          </a:lstStyle>
          <a:p>
            <a:fld id="{72195929-5969-4307-BFAB-FDEB63B141C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5BCE131-F698-48ED-952B-9A6F0332A7B6}" type="datetime1">
              <a:rPr lang="en-GB" altLang="zh-TW" smtClean="0"/>
              <a:pPr/>
              <a:t>13/10/2016</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72195929-5969-4307-BFAB-FDEB63B141C5}" type="slidenum">
              <a:rPr lang="en-GB" smtClean="0"/>
              <a:pPr/>
              <a:t>‹#›</a:t>
            </a:fld>
            <a:endParaRPr lang="en-GB"/>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3838B20-6729-45FC-B168-1AC753065633}" type="datetime1">
              <a:rPr lang="en-GB" altLang="zh-TW" smtClean="0"/>
              <a:pPr/>
              <a:t>13/10/2016</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72195929-5969-4307-BFAB-FDEB63B141C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7D24B043-3125-436D-A526-BC47EF095A07}" type="datetime1">
              <a:rPr lang="en-GB" altLang="zh-TW" smtClean="0"/>
              <a:pPr/>
              <a:t>13/10/2016</a:t>
            </a:fld>
            <a:endParaRPr lang="en-GB"/>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195929-5969-4307-BFAB-FDEB63B141C5}" type="slidenum">
              <a:rPr lang="en-GB" smtClean="0"/>
              <a:pPr/>
              <a:t>‹#›</a:t>
            </a:fld>
            <a:endParaRPr lang="en-GB"/>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353D0DAD-147E-4EC7-89A0-281E6D4BCDC3}" type="datetime1">
              <a:rPr lang="en-GB" altLang="zh-TW" smtClean="0"/>
              <a:pPr/>
              <a:t>13/10/2016</a:t>
            </a:fld>
            <a:endParaRPr lang="en-GB"/>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195929-5969-4307-BFAB-FDEB63B141C5}" type="slidenum">
              <a:rPr lang="en-GB" smtClean="0"/>
              <a:pPr/>
              <a:t>‹#›</a:t>
            </a:fld>
            <a:endParaRPr lang="en-GB"/>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GB"/>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C8C5154-AD26-4334-BA74-70EDD1F21476}" type="datetime1">
              <a:rPr lang="en-GB" altLang="zh-TW" smtClean="0"/>
              <a:pPr/>
              <a:t>13/10/2016</a:t>
            </a:fld>
            <a:endParaRPr lang="en-GB"/>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195929-5969-4307-BFAB-FDEB63B141C5}" type="slidenum">
              <a:rPr lang="en-GB" smtClean="0"/>
              <a:pPr/>
              <a:t>‹#›</a:t>
            </a:fld>
            <a:endParaRPr lang="en-GB"/>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
            </a:r>
            <a:br>
              <a:rPr lang="en-GB" dirty="0" smtClean="0"/>
            </a:br>
            <a:r>
              <a:rPr lang="en-US" b="1" dirty="0" smtClean="0"/>
              <a:t> </a:t>
            </a:r>
            <a:br>
              <a:rPr lang="en-US" b="1" dirty="0" smtClean="0"/>
            </a:br>
            <a:r>
              <a:rPr lang="en-US" b="1" dirty="0" smtClean="0"/>
              <a:t/>
            </a:r>
            <a:br>
              <a:rPr lang="en-US" b="1" dirty="0" smtClean="0"/>
            </a:br>
            <a:r>
              <a:rPr lang="en-US" b="1" dirty="0" smtClean="0"/>
              <a:t/>
            </a:r>
            <a:br>
              <a:rPr lang="en-US" b="1" dirty="0" smtClean="0"/>
            </a:br>
            <a:r>
              <a:rPr lang="en-US" sz="2200" b="1" dirty="0" smtClean="0"/>
              <a:t>TAIWAN STUDIES IN EUROPE: </a:t>
            </a:r>
            <a:r>
              <a:rPr lang="en-GB" sz="2200" dirty="0" smtClean="0"/>
              <a:t/>
            </a:r>
            <a:br>
              <a:rPr lang="en-GB" sz="2200" dirty="0" smtClean="0"/>
            </a:br>
            <a:r>
              <a:rPr lang="en-US" sz="2200" b="1" dirty="0" smtClean="0"/>
              <a:t>GLOBAL PROCESSES, LOCAL CONTEXTS  </a:t>
            </a:r>
            <a:r>
              <a:rPr lang="en-GB" sz="2200" dirty="0" smtClean="0"/>
              <a:t/>
            </a:r>
            <a:br>
              <a:rPr lang="en-GB" sz="2200" dirty="0" smtClean="0"/>
            </a:br>
            <a:r>
              <a:rPr lang="en-GB" dirty="0" smtClean="0"/>
              <a:t/>
            </a:r>
            <a:br>
              <a:rPr lang="en-GB" dirty="0" smtClean="0"/>
            </a:br>
            <a:endParaRPr lang="en-GB" dirty="0"/>
          </a:p>
        </p:txBody>
      </p:sp>
      <p:sp>
        <p:nvSpPr>
          <p:cNvPr id="3" name="Subtitle 2"/>
          <p:cNvSpPr>
            <a:spLocks noGrp="1"/>
          </p:cNvSpPr>
          <p:nvPr>
            <p:ph type="subTitle" idx="1"/>
          </p:nvPr>
        </p:nvSpPr>
        <p:spPr/>
        <p:txBody>
          <a:bodyPr>
            <a:normAutofit/>
          </a:bodyPr>
          <a:lstStyle/>
          <a:p>
            <a:endParaRPr lang="en-US" sz="2000" b="1" dirty="0" smtClean="0"/>
          </a:p>
          <a:p>
            <a:r>
              <a:rPr lang="en-US" sz="2000" b="1" dirty="0" smtClean="0"/>
              <a:t>By Fang-long SHIH</a:t>
            </a:r>
          </a:p>
          <a:p>
            <a:r>
              <a:rPr lang="en-US" sz="2000" b="1" dirty="0" smtClean="0"/>
              <a:t>CO-Director, Taiwan Research </a:t>
            </a:r>
            <a:r>
              <a:rPr lang="en-US" sz="2000" b="1" dirty="0" err="1" smtClean="0"/>
              <a:t>Programme</a:t>
            </a:r>
            <a:endParaRPr lang="en-US" sz="2000" b="1" dirty="0" smtClean="0"/>
          </a:p>
          <a:p>
            <a:r>
              <a:rPr lang="en-US" sz="2000" b="1" dirty="0" smtClean="0"/>
              <a:t>London School of Economics and Political Science</a:t>
            </a:r>
          </a:p>
          <a:p>
            <a:r>
              <a:rPr lang="en-US" sz="2000" b="1" dirty="0" smtClean="0"/>
              <a:t>f.shih@lse.ac.uk</a:t>
            </a:r>
            <a:endParaRPr lang="en-GB" sz="2000" dirty="0" smtClean="0"/>
          </a:p>
          <a:p>
            <a:endParaRPr lang="en-GB" dirty="0"/>
          </a:p>
        </p:txBody>
      </p:sp>
      <p:sp>
        <p:nvSpPr>
          <p:cNvPr id="4" name="Slide Number Placeholder 3"/>
          <p:cNvSpPr>
            <a:spLocks noGrp="1"/>
          </p:cNvSpPr>
          <p:nvPr>
            <p:ph type="sldNum" sz="quarter" idx="11"/>
          </p:nvPr>
        </p:nvSpPr>
        <p:spPr/>
        <p:txBody>
          <a:bodyPr/>
          <a:lstStyle/>
          <a:p>
            <a:fld id="{72195929-5969-4307-BFAB-FDEB63B141C5}" type="slidenum">
              <a:rPr lang="en-GB" smtClean="0"/>
              <a:pPr/>
              <a:t>1</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b="1" dirty="0" smtClean="0"/>
              <a:t> </a:t>
            </a:r>
            <a:br>
              <a:rPr lang="en-GB" b="1" dirty="0" smtClean="0"/>
            </a:br>
            <a:r>
              <a:rPr lang="en-GB" b="1" dirty="0" smtClean="0"/>
              <a:t/>
            </a:r>
            <a:br>
              <a:rPr lang="en-GB" b="1" dirty="0" smtClean="0"/>
            </a:br>
            <a:r>
              <a:rPr lang="en-GB" b="1" dirty="0" smtClean="0"/>
              <a:t/>
            </a:r>
            <a:br>
              <a:rPr lang="en-GB" b="1" dirty="0" smtClean="0"/>
            </a:br>
            <a:r>
              <a:rPr lang="en-GB" sz="3100" b="1" dirty="0" smtClean="0"/>
              <a:t>Context as ‘natural’ or as ‘given’</a:t>
            </a:r>
            <a:r>
              <a:rPr lang="en-GB" sz="3100" dirty="0" smtClean="0"/>
              <a:t>  </a:t>
            </a:r>
            <a:br>
              <a:rPr lang="en-GB" sz="3100" dirty="0" smtClean="0"/>
            </a:br>
            <a:endParaRPr lang="en-GB" sz="3100" dirty="0"/>
          </a:p>
        </p:txBody>
      </p:sp>
      <p:sp>
        <p:nvSpPr>
          <p:cNvPr id="2" name="Content Placeholder 1"/>
          <p:cNvSpPr>
            <a:spLocks noGrp="1"/>
          </p:cNvSpPr>
          <p:nvPr>
            <p:ph idx="1"/>
          </p:nvPr>
        </p:nvSpPr>
        <p:spPr/>
        <p:txBody>
          <a:bodyPr/>
          <a:lstStyle/>
          <a:p>
            <a:r>
              <a:rPr lang="en-GB" sz="2000" dirty="0" smtClean="0"/>
              <a:t>Studies of Taiwan need to be understood </a:t>
            </a:r>
            <a:r>
              <a:rPr lang="en-GB" sz="2000" smtClean="0"/>
              <a:t>contextually; </a:t>
            </a:r>
            <a:endParaRPr lang="en-GB" sz="2000" dirty="0" smtClean="0"/>
          </a:p>
          <a:p>
            <a:endParaRPr lang="en-GB" sz="2000" dirty="0" smtClean="0"/>
          </a:p>
          <a:p>
            <a:r>
              <a:rPr lang="en-GB" sz="2000" dirty="0" smtClean="0"/>
              <a:t>Between the 1950s and 1980s, Area Studies approach presented the Chinese context for Taiwan in advance as natural;</a:t>
            </a:r>
          </a:p>
          <a:p>
            <a:endParaRPr lang="en-GB" sz="2000" dirty="0" smtClean="0"/>
          </a:p>
          <a:p>
            <a:r>
              <a:rPr lang="en-GB" sz="2000" dirty="0" smtClean="0"/>
              <a:t>Taiwan was studied as an exemplary instance of Chinese culture, and as a window through which a pan-</a:t>
            </a:r>
            <a:r>
              <a:rPr lang="en-GB" sz="2000" dirty="0" err="1" smtClean="0"/>
              <a:t>Chineseness</a:t>
            </a:r>
            <a:r>
              <a:rPr lang="en-GB" sz="2000" dirty="0" smtClean="0"/>
              <a:t> could be brought into view.  </a:t>
            </a:r>
          </a:p>
          <a:p>
            <a:endParaRPr lang="en-GB" dirty="0"/>
          </a:p>
        </p:txBody>
      </p:sp>
      <p:sp>
        <p:nvSpPr>
          <p:cNvPr id="4" name="Slide Number Placeholder 3"/>
          <p:cNvSpPr>
            <a:spLocks noGrp="1"/>
          </p:cNvSpPr>
          <p:nvPr>
            <p:ph type="sldNum" sz="quarter" idx="12"/>
          </p:nvPr>
        </p:nvSpPr>
        <p:spPr/>
        <p:txBody>
          <a:bodyPr/>
          <a:lstStyle/>
          <a:p>
            <a:fld id="{72195929-5969-4307-BFAB-FDEB63B141C5}" type="slidenum">
              <a:rPr lang="en-GB" smtClean="0"/>
              <a:pPr/>
              <a:t>2</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t>Context as a ‘construction</a:t>
            </a:r>
            <a:r>
              <a:rPr lang="en-GB" b="1" dirty="0" smtClean="0"/>
              <a:t>’</a:t>
            </a:r>
            <a:endParaRPr lang="en-GB" dirty="0"/>
          </a:p>
        </p:txBody>
      </p:sp>
      <p:sp>
        <p:nvSpPr>
          <p:cNvPr id="3" name="Content Placeholder 2"/>
          <p:cNvSpPr>
            <a:spLocks noGrp="1"/>
          </p:cNvSpPr>
          <p:nvPr>
            <p:ph idx="1"/>
          </p:nvPr>
        </p:nvSpPr>
        <p:spPr/>
        <p:txBody>
          <a:bodyPr>
            <a:normAutofit/>
          </a:bodyPr>
          <a:lstStyle/>
          <a:p>
            <a:r>
              <a:rPr lang="en-GB" sz="2000" dirty="0" smtClean="0"/>
              <a:t>The problem was not that those anthropologists had not acknowledged the importance of contextualising their fieldwork data socially, but rather that they did not develop a theory of context. (</a:t>
            </a:r>
            <a:r>
              <a:rPr lang="en-GB" sz="2000" dirty="0" err="1" smtClean="0"/>
              <a:t>Tremlett</a:t>
            </a:r>
            <a:r>
              <a:rPr lang="en-GB" sz="2000" dirty="0" smtClean="0"/>
              <a:t> 2009: 7)</a:t>
            </a:r>
          </a:p>
          <a:p>
            <a:endParaRPr lang="en-GB" sz="2000" dirty="0" smtClean="0"/>
          </a:p>
          <a:p>
            <a:r>
              <a:rPr lang="en-GB" sz="2000" dirty="0" smtClean="0"/>
              <a:t>W</a:t>
            </a:r>
            <a:r>
              <a:rPr lang="en-US" sz="2000" dirty="0" err="1" smtClean="0"/>
              <a:t>ithout</a:t>
            </a:r>
            <a:r>
              <a:rPr lang="en-US" sz="2000" dirty="0" smtClean="0"/>
              <a:t> a developed theory of context, contextualization appears to depend on the politically charged choices of the scholar and her or his historical location, and the tradition of scholarship to which she or he belongs.</a:t>
            </a:r>
          </a:p>
          <a:p>
            <a:endParaRPr lang="en-US" sz="2000" dirty="0" smtClean="0"/>
          </a:p>
          <a:p>
            <a:r>
              <a:rPr lang="en-GB" sz="2000" dirty="0" smtClean="0"/>
              <a:t>The context for Taiwan Studies</a:t>
            </a:r>
            <a:r>
              <a:rPr lang="en-GB" sz="2000" b="1" dirty="0" smtClean="0"/>
              <a:t> </a:t>
            </a:r>
            <a:r>
              <a:rPr lang="en-GB" sz="2000" dirty="0" smtClean="0"/>
              <a:t>is</a:t>
            </a:r>
            <a:r>
              <a:rPr lang="en-GB" sz="2000" b="1" dirty="0" smtClean="0"/>
              <a:t> </a:t>
            </a:r>
            <a:r>
              <a:rPr lang="en-US" sz="2000" dirty="0" smtClean="0"/>
              <a:t>rather </a:t>
            </a:r>
            <a:r>
              <a:rPr lang="en-GB" sz="2000" dirty="0" smtClean="0"/>
              <a:t>a ‘construction’, and this facilitates points of departure for critical thought and the opening of new perspectives.</a:t>
            </a:r>
          </a:p>
          <a:p>
            <a:endParaRPr lang="en-GB" sz="2000" dirty="0"/>
          </a:p>
        </p:txBody>
      </p:sp>
      <p:sp>
        <p:nvSpPr>
          <p:cNvPr id="4" name="Slide Number Placeholder 3"/>
          <p:cNvSpPr>
            <a:spLocks noGrp="1"/>
          </p:cNvSpPr>
          <p:nvPr>
            <p:ph type="sldNum" sz="quarter" idx="12"/>
          </p:nvPr>
        </p:nvSpPr>
        <p:spPr/>
        <p:txBody>
          <a:bodyPr/>
          <a:lstStyle/>
          <a:p>
            <a:fld id="{72195929-5969-4307-BFAB-FDEB63B141C5}" type="slidenum">
              <a:rPr lang="en-GB" smtClean="0"/>
              <a:pPr/>
              <a:t>3</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a:bodyPr>
          <a:lstStyle/>
          <a:p>
            <a:r>
              <a:rPr lang="en-GB" sz="2800" b="1" dirty="0" smtClean="0"/>
              <a:t>The LSE tradition of scholarship</a:t>
            </a:r>
            <a:endParaRPr lang="en-GB" sz="2800" dirty="0"/>
          </a:p>
        </p:txBody>
      </p:sp>
      <p:sp>
        <p:nvSpPr>
          <p:cNvPr id="3" name="Content Placeholder 2"/>
          <p:cNvSpPr>
            <a:spLocks noGrp="1"/>
          </p:cNvSpPr>
          <p:nvPr>
            <p:ph idx="1"/>
          </p:nvPr>
        </p:nvSpPr>
        <p:spPr/>
        <p:txBody>
          <a:bodyPr>
            <a:normAutofit/>
          </a:bodyPr>
          <a:lstStyle/>
          <a:p>
            <a:r>
              <a:rPr lang="en-GB" sz="2000" dirty="0" smtClean="0"/>
              <a:t>LSE’s core approach: to understand globalization in the settings of social science questions from the perspectives of various localities.</a:t>
            </a:r>
          </a:p>
          <a:p>
            <a:endParaRPr lang="en-GB" sz="2000" dirty="0" smtClean="0"/>
          </a:p>
          <a:p>
            <a:r>
              <a:rPr lang="en-GB" sz="2000" dirty="0" smtClean="0"/>
              <a:t>Area Studies at the LSE champions an interest on a particular area 1) for its intrinsic value, 2) for the changes resulting in that area’s greater incorporation into global affairs, and 3) the impact and influence that area is having onto the world. </a:t>
            </a:r>
          </a:p>
          <a:p>
            <a:endParaRPr lang="en-GB" sz="2000" dirty="0" smtClean="0"/>
          </a:p>
          <a:p>
            <a:r>
              <a:rPr lang="en-GB" sz="2000" dirty="0" smtClean="0"/>
              <a:t>LSE Area Studies is defined more by frontiers of global economy, global governance and regulations, and global civil society, seeking to provide innovative ways in area studies: flows of people, issues, ideas and data which connect that area with the rest of the global world.</a:t>
            </a:r>
          </a:p>
          <a:p>
            <a:endParaRPr lang="en-GB" sz="2000" dirty="0" smtClean="0"/>
          </a:p>
          <a:p>
            <a:endParaRPr lang="en-GB" dirty="0"/>
          </a:p>
        </p:txBody>
      </p:sp>
      <p:sp>
        <p:nvSpPr>
          <p:cNvPr id="4" name="Slide Number Placeholder 3"/>
          <p:cNvSpPr>
            <a:spLocks noGrp="1"/>
          </p:cNvSpPr>
          <p:nvPr>
            <p:ph type="sldNum" sz="quarter" idx="12"/>
          </p:nvPr>
        </p:nvSpPr>
        <p:spPr/>
        <p:txBody>
          <a:bodyPr/>
          <a:lstStyle/>
          <a:p>
            <a:fld id="{72195929-5969-4307-BFAB-FDEB63B141C5}" type="slidenum">
              <a:rPr lang="en-GB" smtClean="0"/>
              <a:pPr/>
              <a:t>4</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The construction of Taiwan Studies </a:t>
            </a:r>
            <a:br>
              <a:rPr lang="en-GB" sz="2800" b="1" dirty="0" smtClean="0"/>
            </a:br>
            <a:r>
              <a:rPr lang="en-GB" sz="2800" b="1" dirty="0" smtClean="0"/>
              <a:t>at the LSE</a:t>
            </a:r>
            <a:endParaRPr lang="en-GB" sz="2800" dirty="0"/>
          </a:p>
        </p:txBody>
      </p:sp>
      <p:sp>
        <p:nvSpPr>
          <p:cNvPr id="3" name="Content Placeholder 2"/>
          <p:cNvSpPr>
            <a:spLocks noGrp="1"/>
          </p:cNvSpPr>
          <p:nvPr>
            <p:ph idx="1"/>
          </p:nvPr>
        </p:nvSpPr>
        <p:spPr/>
        <p:txBody>
          <a:bodyPr>
            <a:normAutofit/>
          </a:bodyPr>
          <a:lstStyle/>
          <a:p>
            <a:r>
              <a:rPr lang="en-GB" sz="2000" dirty="0" smtClean="0"/>
              <a:t>To place on a broader global agenda those policy and research questions specific to Taiwan;</a:t>
            </a:r>
          </a:p>
          <a:p>
            <a:endParaRPr lang="en-GB" sz="2000" dirty="0" smtClean="0"/>
          </a:p>
          <a:p>
            <a:r>
              <a:rPr lang="en-GB" sz="2000" dirty="0" smtClean="0"/>
              <a:t>To seek the best insights from different disciplines, to study questions of enduring interest in the social sciences, in a setting specific to Taiwan;</a:t>
            </a:r>
          </a:p>
          <a:p>
            <a:endParaRPr lang="en-GB" sz="2000" dirty="0" smtClean="0"/>
          </a:p>
          <a:p>
            <a:r>
              <a:rPr lang="en-GB" sz="2000" dirty="0" smtClean="0"/>
              <a:t> To undertake cutting-edge research on social science questions relevant to Taiwan and further to foster interdisciplinary and </a:t>
            </a:r>
            <a:r>
              <a:rPr lang="en-GB" sz="2000" dirty="0" err="1" smtClean="0"/>
              <a:t>intersocietal</a:t>
            </a:r>
            <a:r>
              <a:rPr lang="en-GB" sz="2000" dirty="0" smtClean="0"/>
              <a:t> collaboration and discussion between researchers working on associated social science questions.</a:t>
            </a:r>
          </a:p>
          <a:p>
            <a:endParaRPr lang="en-GB" sz="2000" dirty="0" smtClean="0"/>
          </a:p>
          <a:p>
            <a:endParaRPr lang="en-GB" dirty="0"/>
          </a:p>
        </p:txBody>
      </p:sp>
      <p:sp>
        <p:nvSpPr>
          <p:cNvPr id="4" name="Slide Number Placeholder 3"/>
          <p:cNvSpPr>
            <a:spLocks noGrp="1"/>
          </p:cNvSpPr>
          <p:nvPr>
            <p:ph type="sldNum" sz="quarter" idx="12"/>
          </p:nvPr>
        </p:nvSpPr>
        <p:spPr/>
        <p:txBody>
          <a:bodyPr/>
          <a:lstStyle/>
          <a:p>
            <a:fld id="{72195929-5969-4307-BFAB-FDEB63B141C5}" type="slidenum">
              <a:rPr lang="en-GB" smtClean="0"/>
              <a:pPr/>
              <a:t>5</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Themes of comparative perspective</a:t>
            </a:r>
            <a:endParaRPr lang="en-GB" sz="2800" dirty="0"/>
          </a:p>
        </p:txBody>
      </p:sp>
      <p:sp>
        <p:nvSpPr>
          <p:cNvPr id="3" name="Content Placeholder 2"/>
          <p:cNvSpPr>
            <a:spLocks noGrp="1"/>
          </p:cNvSpPr>
          <p:nvPr>
            <p:ph idx="1"/>
          </p:nvPr>
        </p:nvSpPr>
        <p:spPr/>
        <p:txBody>
          <a:bodyPr>
            <a:normAutofit/>
          </a:bodyPr>
          <a:lstStyle/>
          <a:p>
            <a:r>
              <a:rPr lang="en-GB" sz="2000" dirty="0" smtClean="0"/>
              <a:t>To release a plurality of perspectives, unbounded by any kind of </a:t>
            </a:r>
            <a:r>
              <a:rPr lang="en-US" sz="2000" dirty="0" smtClean="0"/>
              <a:t>‘legitimizing’ claim and also going beyond </a:t>
            </a:r>
            <a:r>
              <a:rPr lang="en-GB" sz="2000" dirty="0" smtClean="0"/>
              <a:t>any standard and out-dated Area Studies paradigm which is straight jacketed within set geographical boundaries.</a:t>
            </a:r>
          </a:p>
          <a:p>
            <a:pPr>
              <a:buNone/>
            </a:pPr>
            <a:r>
              <a:rPr lang="en-GB" sz="2000" dirty="0" smtClean="0"/>
              <a:t> </a:t>
            </a:r>
          </a:p>
          <a:p>
            <a:r>
              <a:rPr lang="en-GB" sz="2000" dirty="0" smtClean="0"/>
              <a:t>Since 2006:  Taiwan in Comparative Perspective contextualises processes of modernisation and globalisation through interdisciplinary and/or </a:t>
            </a:r>
            <a:r>
              <a:rPr lang="en-GB" sz="2000" dirty="0" err="1" smtClean="0"/>
              <a:t>intersocietal</a:t>
            </a:r>
            <a:r>
              <a:rPr lang="en-GB" sz="2000" dirty="0" smtClean="0"/>
              <a:t> studies of significant social science questions that use Taiwan as a point of comparison.</a:t>
            </a:r>
          </a:p>
          <a:p>
            <a:endParaRPr lang="en-GB" dirty="0"/>
          </a:p>
        </p:txBody>
      </p:sp>
      <p:sp>
        <p:nvSpPr>
          <p:cNvPr id="4" name="Slide Number Placeholder 3"/>
          <p:cNvSpPr>
            <a:spLocks noGrp="1"/>
          </p:cNvSpPr>
          <p:nvPr>
            <p:ph type="sldNum" sz="quarter" idx="12"/>
          </p:nvPr>
        </p:nvSpPr>
        <p:spPr/>
        <p:txBody>
          <a:bodyPr/>
          <a:lstStyle/>
          <a:p>
            <a:fld id="{72195929-5969-4307-BFAB-FDEB63B141C5}" type="slidenum">
              <a:rPr lang="en-GB" smtClean="0"/>
              <a:pPr/>
              <a:t>6</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LSE Taiwan in Comparative Perspective</a:t>
            </a:r>
            <a:endParaRPr lang="en-GB" sz="2800" dirty="0"/>
          </a:p>
        </p:txBody>
      </p:sp>
      <p:sp>
        <p:nvSpPr>
          <p:cNvPr id="3" name="Content Placeholder 2"/>
          <p:cNvSpPr>
            <a:spLocks noGrp="1"/>
          </p:cNvSpPr>
          <p:nvPr>
            <p:ph idx="1"/>
          </p:nvPr>
        </p:nvSpPr>
        <p:spPr/>
        <p:txBody>
          <a:bodyPr>
            <a:normAutofit/>
          </a:bodyPr>
          <a:lstStyle/>
          <a:p>
            <a:r>
              <a:rPr lang="en-GB" sz="2000" dirty="0" smtClean="0"/>
              <a:t>Globalising processes of modernisation provide a framework for exploring a double contextualisation both in terms of local context and global context;</a:t>
            </a:r>
          </a:p>
          <a:p>
            <a:endParaRPr lang="en-GB" sz="2000" dirty="0" smtClean="0"/>
          </a:p>
          <a:p>
            <a:r>
              <a:rPr lang="en-GB" sz="2000" dirty="0" smtClean="0"/>
              <a:t>A movement from part to whole: serve as a catalyst for the consideration of issues of (more) global significance;</a:t>
            </a:r>
          </a:p>
          <a:p>
            <a:endParaRPr lang="en-GB" sz="2000" dirty="0" smtClean="0"/>
          </a:p>
          <a:p>
            <a:r>
              <a:rPr lang="en-GB" sz="2000" dirty="0" smtClean="0"/>
              <a:t>A fulcrum for discussing theoretical and methodological questions, pertinent not only to study in/of Taiwan, but also to  generate more general understanding or theory with potentially universal scope and applicability.</a:t>
            </a:r>
          </a:p>
          <a:p>
            <a:endParaRPr lang="en-GB" sz="2400" dirty="0" smtClean="0"/>
          </a:p>
          <a:p>
            <a:endParaRPr lang="en-GB" dirty="0" smtClean="0"/>
          </a:p>
          <a:p>
            <a:endParaRPr lang="en-GB" dirty="0"/>
          </a:p>
        </p:txBody>
      </p:sp>
      <p:sp>
        <p:nvSpPr>
          <p:cNvPr id="4" name="Slide Number Placeholder 3"/>
          <p:cNvSpPr>
            <a:spLocks noGrp="1"/>
          </p:cNvSpPr>
          <p:nvPr>
            <p:ph type="sldNum" sz="quarter" idx="12"/>
          </p:nvPr>
        </p:nvSpPr>
        <p:spPr/>
        <p:txBody>
          <a:bodyPr/>
          <a:lstStyle/>
          <a:p>
            <a:fld id="{72195929-5969-4307-BFAB-FDEB63B141C5}" type="slidenum">
              <a:rPr lang="en-GB" smtClean="0"/>
              <a:pPr/>
              <a:t>7</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t>Taiwan and Ireland in Comparative Perspective: Small Islands, Big Issues</a:t>
            </a:r>
            <a:endParaRPr lang="en-GB" sz="2400" dirty="0"/>
          </a:p>
        </p:txBody>
      </p:sp>
      <p:sp>
        <p:nvSpPr>
          <p:cNvPr id="3" name="Content Placeholder 2"/>
          <p:cNvSpPr>
            <a:spLocks noGrp="1"/>
          </p:cNvSpPr>
          <p:nvPr>
            <p:ph idx="1"/>
          </p:nvPr>
        </p:nvSpPr>
        <p:spPr/>
        <p:txBody>
          <a:bodyPr>
            <a:normAutofit/>
          </a:bodyPr>
          <a:lstStyle/>
          <a:p>
            <a:r>
              <a:rPr lang="en-US" sz="2000" dirty="0" smtClean="0"/>
              <a:t>In the case of Ireland, quoted </a:t>
            </a:r>
            <a:r>
              <a:rPr lang="en-US" sz="2000" smtClean="0"/>
              <a:t>from Declan </a:t>
            </a:r>
            <a:r>
              <a:rPr lang="en-US" sz="2000" dirty="0" err="1" smtClean="0"/>
              <a:t>Kiberd</a:t>
            </a:r>
            <a:r>
              <a:rPr lang="en-US" sz="2000" dirty="0" smtClean="0"/>
              <a:t>, “If Ireland had never existed, the English would have invented it.” (1995: 9) Indeed, British colonial rule created self-consciousness in the population of being ‘Other’ and of being subordinate. British rule prompted resentment and resistance, leading to Irish Independence in 1922. However, the situation has continued to be complicated; Ireland experienced partition, with the north of the island remaining a part of Britain.</a:t>
            </a:r>
            <a:endParaRPr lang="en-GB" sz="2000" dirty="0"/>
          </a:p>
        </p:txBody>
      </p:sp>
      <p:sp>
        <p:nvSpPr>
          <p:cNvPr id="4" name="Slide Number Placeholder 3"/>
          <p:cNvSpPr>
            <a:spLocks noGrp="1"/>
          </p:cNvSpPr>
          <p:nvPr>
            <p:ph type="sldNum" sz="quarter" idx="12"/>
          </p:nvPr>
        </p:nvSpPr>
        <p:spPr/>
        <p:txBody>
          <a:bodyPr/>
          <a:lstStyle/>
          <a:p>
            <a:fld id="{72195929-5969-4307-BFAB-FDEB63B141C5}" type="slidenum">
              <a:rPr lang="en-GB" smtClean="0"/>
              <a:pPr/>
              <a:t>8</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Seeing Taiwan differently</a:t>
            </a:r>
            <a:r>
              <a:rPr lang="en-GB" sz="2800" dirty="0" smtClean="0"/>
              <a:t/>
            </a:r>
            <a:br>
              <a:rPr lang="en-GB" sz="2800" dirty="0" smtClean="0"/>
            </a:br>
            <a:endParaRPr lang="en-GB" sz="2800" dirty="0"/>
          </a:p>
        </p:txBody>
      </p:sp>
      <p:sp>
        <p:nvSpPr>
          <p:cNvPr id="3" name="Content Placeholder 2"/>
          <p:cNvSpPr>
            <a:spLocks noGrp="1"/>
          </p:cNvSpPr>
          <p:nvPr>
            <p:ph idx="1"/>
          </p:nvPr>
        </p:nvSpPr>
        <p:spPr/>
        <p:txBody>
          <a:bodyPr>
            <a:normAutofit/>
          </a:bodyPr>
          <a:lstStyle/>
          <a:p>
            <a:r>
              <a:rPr lang="en-US" sz="2000" dirty="0" smtClean="0"/>
              <a:t>Through different contexts of seeing Taiwan – by drawing forth new, unique and possibly odd implications that bear on what is being compared – to direct our attention to other contexts which on their surface might appear to have no connection; </a:t>
            </a:r>
          </a:p>
          <a:p>
            <a:endParaRPr lang="en-US" sz="2000" dirty="0" smtClean="0"/>
          </a:p>
          <a:p>
            <a:r>
              <a:rPr lang="en-US" sz="2000" dirty="0" smtClean="0"/>
              <a:t>It demands methodological and theoretical innovation as we seek to develop our knowledge not of Taiwan by itself or as part of some </a:t>
            </a:r>
            <a:r>
              <a:rPr lang="en-US" sz="2000" dirty="0" err="1" smtClean="0"/>
              <a:t>essentialized</a:t>
            </a:r>
            <a:r>
              <a:rPr lang="en-US" sz="2000" dirty="0" smtClean="0"/>
              <a:t> societal area, but as an important site for the study of global processes of transformation, change, and re-connection.</a:t>
            </a:r>
            <a:endParaRPr lang="en-GB" sz="2000" dirty="0" smtClean="0"/>
          </a:p>
          <a:p>
            <a:endParaRPr lang="en-GB" dirty="0" smtClean="0"/>
          </a:p>
          <a:p>
            <a:endParaRPr lang="en-GB" dirty="0" smtClean="0"/>
          </a:p>
          <a:p>
            <a:endParaRPr lang="en-GB" dirty="0"/>
          </a:p>
        </p:txBody>
      </p:sp>
      <p:sp>
        <p:nvSpPr>
          <p:cNvPr id="4" name="Slide Number Placeholder 3"/>
          <p:cNvSpPr>
            <a:spLocks noGrp="1"/>
          </p:cNvSpPr>
          <p:nvPr>
            <p:ph type="sldNum" sz="quarter" idx="12"/>
          </p:nvPr>
        </p:nvSpPr>
        <p:spPr/>
        <p:txBody>
          <a:bodyPr/>
          <a:lstStyle/>
          <a:p>
            <a:fld id="{72195929-5969-4307-BFAB-FDEB63B141C5}" type="slidenum">
              <a:rPr lang="en-GB" smtClean="0"/>
              <a:pPr/>
              <a:t>9</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375</TotalTime>
  <Words>744</Words>
  <Application>Microsoft Office PowerPoint</Application>
  <PresentationFormat>On-screen Show (4:3)</PresentationFormat>
  <Paragraphs>57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標楷體</vt:lpstr>
      <vt:lpstr>新細明體</vt:lpstr>
      <vt:lpstr>Rockwell</vt:lpstr>
      <vt:lpstr>Calibri</vt:lpstr>
      <vt:lpstr>Wingdings 2</vt:lpstr>
      <vt:lpstr>Foundry</vt:lpstr>
      <vt:lpstr>     TAIWAN STUDIES IN EUROPE:  GLOBAL PROCESSES, LOCAL CONTEXTS    </vt:lpstr>
      <vt:lpstr>        Context as ‘natural’ or as ‘given’   </vt:lpstr>
      <vt:lpstr>Context as a ‘construction’</vt:lpstr>
      <vt:lpstr>The LSE tradition of scholarship</vt:lpstr>
      <vt:lpstr>The construction of Taiwan Studies  at the LSE</vt:lpstr>
      <vt:lpstr>Themes of comparative perspective</vt:lpstr>
      <vt:lpstr>LSE Taiwan in Comparative Perspective</vt:lpstr>
      <vt:lpstr>Taiwan and Ireland in Comparative Perspective: Small Islands, Big Issues</vt:lpstr>
      <vt:lpstr>Seeing Taiwan differently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Comment</dc:creator>
  <cp:lastModifiedBy>Keiko</cp:lastModifiedBy>
  <cp:revision>37</cp:revision>
  <dcterms:created xsi:type="dcterms:W3CDTF">2015-06-07T09:32:24Z</dcterms:created>
  <dcterms:modified xsi:type="dcterms:W3CDTF">2016-10-13T16:52:26Z</dcterms:modified>
</cp:coreProperties>
</file>